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8288000" cy="10287000"/>
  <p:notesSz cx="6858000" cy="9144000"/>
  <p:embeddedFontLst>
    <p:embeddedFont>
      <p:font typeface="Canva Sans Bold" panose="020B0803030501040103"/>
      <p:bold r:id="rId17"/>
    </p:embeddedFont>
    <p:embeddedFont>
      <p:font typeface="Arimo" panose="020B0604020202020204"/>
      <p:regular r:id="rId18"/>
    </p:embeddedFont>
    <p:embeddedFont>
      <p:font typeface="Canva Sans" panose="020B0503030501040103"/>
      <p:regular r:id="rId19"/>
    </p:embeddedFont>
    <p:embeddedFont>
      <p:font typeface="Canva Sans Italics" panose="020B0503030501040103"/>
      <p:italic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38645">
            <a:off x="3838132" y="-4090836"/>
            <a:ext cx="10611736" cy="18468673"/>
          </a:xfrm>
          <a:custGeom>
            <a:avLst/>
            <a:gdLst/>
            <a:ahLst/>
            <a:cxnLst/>
            <a:rect l="l" t="t" r="r" b="b"/>
            <a:pathLst>
              <a:path w="10611736" h="18468673">
                <a:moveTo>
                  <a:pt x="10285362" y="0"/>
                </a:moveTo>
                <a:lnTo>
                  <a:pt x="10611736" y="18285087"/>
                </a:lnTo>
                <a:lnTo>
                  <a:pt x="326374" y="18468672"/>
                </a:lnTo>
                <a:lnTo>
                  <a:pt x="0" y="183585"/>
                </a:lnTo>
                <a:lnTo>
                  <a:pt x="10285362" y="0"/>
                </a:lnTo>
                <a:close/>
              </a:path>
            </a:pathLst>
          </a:custGeom>
          <a:blipFill>
            <a:blip r:embed="rId1"/>
            <a:stretch>
              <a:fillRect l="-11199" t="-1509" r="-14532" b="-357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39784" y="1660917"/>
            <a:ext cx="17808431" cy="441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95"/>
              </a:lnSpc>
            </a:pPr>
            <a:r>
              <a:rPr lang="en-US" sz="62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Early Prediction of Neonatal Hypoxic-Ishemic </a:t>
            </a:r>
            <a:endParaRPr lang="en-US" sz="62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ctr">
              <a:lnSpc>
                <a:spcPts val="8795"/>
              </a:lnSpc>
            </a:pPr>
            <a:r>
              <a:rPr lang="en-US" sz="62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Encephalopathy with Interactive GUI Integration</a:t>
            </a:r>
            <a:endParaRPr lang="en-US" sz="62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ctr">
              <a:lnSpc>
                <a:spcPts val="8795"/>
              </a:lnSpc>
            </a:pPr>
          </a:p>
        </p:txBody>
      </p:sp>
      <p:sp>
        <p:nvSpPr>
          <p:cNvPr id="4" name="TextBox 4"/>
          <p:cNvSpPr txBox="1"/>
          <p:nvPr/>
        </p:nvSpPr>
        <p:spPr>
          <a:xfrm>
            <a:off x="10494692" y="6404292"/>
            <a:ext cx="7553524" cy="186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55"/>
              </a:lnSpc>
              <a:spcBef>
                <a:spcPct val="0"/>
              </a:spcBef>
            </a:pPr>
            <a:r>
              <a:rPr lang="en-US" sz="51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Apoorva</a:t>
            </a:r>
            <a:endParaRPr lang="en-US" sz="51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ctr">
              <a:lnSpc>
                <a:spcPts val="7255"/>
              </a:lnSpc>
              <a:spcBef>
                <a:spcPct val="0"/>
              </a:spcBef>
            </a:pPr>
            <a:r>
              <a:rPr lang="en-US" sz="51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NNM24MC017</a:t>
            </a:r>
            <a:endParaRPr lang="en-US" sz="51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38645">
            <a:off x="3838132" y="-4090836"/>
            <a:ext cx="10611736" cy="18468673"/>
          </a:xfrm>
          <a:custGeom>
            <a:avLst/>
            <a:gdLst/>
            <a:ahLst/>
            <a:cxnLst/>
            <a:rect l="l" t="t" r="r" b="b"/>
            <a:pathLst>
              <a:path w="10611736" h="18468673">
                <a:moveTo>
                  <a:pt x="10285362" y="0"/>
                </a:moveTo>
                <a:lnTo>
                  <a:pt x="10611736" y="18285087"/>
                </a:lnTo>
                <a:lnTo>
                  <a:pt x="326374" y="18468672"/>
                </a:lnTo>
                <a:lnTo>
                  <a:pt x="0" y="183585"/>
                </a:lnTo>
                <a:lnTo>
                  <a:pt x="10285362" y="0"/>
                </a:lnTo>
                <a:close/>
              </a:path>
            </a:pathLst>
          </a:custGeom>
          <a:blipFill>
            <a:blip r:embed="rId1"/>
            <a:stretch>
              <a:fillRect l="-11199" t="-1509" r="-14532" b="-357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85825"/>
            <a:ext cx="12253997" cy="129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15"/>
              </a:lnSpc>
            </a:pPr>
            <a:r>
              <a:rPr lang="en-US" sz="75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CONCLUSION</a:t>
            </a:r>
            <a:endParaRPr lang="en-US" sz="75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3254245"/>
            <a:ext cx="17259300" cy="4813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Random Forest predic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t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s HIE 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accurately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GUI makes it simple for doctors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Enables early neonatal risk detection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E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nhances neonatal care in Indian hospitals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767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38645">
            <a:off x="3838132" y="-4090836"/>
            <a:ext cx="10611736" cy="18468673"/>
          </a:xfrm>
          <a:custGeom>
            <a:avLst/>
            <a:gdLst/>
            <a:ahLst/>
            <a:cxnLst/>
            <a:rect l="l" t="t" r="r" b="b"/>
            <a:pathLst>
              <a:path w="10611736" h="18468673">
                <a:moveTo>
                  <a:pt x="10285362" y="0"/>
                </a:moveTo>
                <a:lnTo>
                  <a:pt x="10611736" y="18285087"/>
                </a:lnTo>
                <a:lnTo>
                  <a:pt x="326374" y="18468672"/>
                </a:lnTo>
                <a:lnTo>
                  <a:pt x="0" y="183585"/>
                </a:lnTo>
                <a:lnTo>
                  <a:pt x="10285362" y="0"/>
                </a:lnTo>
                <a:close/>
              </a:path>
            </a:pathLst>
          </a:custGeom>
          <a:blipFill>
            <a:blip r:embed="rId1"/>
            <a:stretch>
              <a:fillRect l="-11199" t="-1509" r="-14532" b="-357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322272" y="4244738"/>
            <a:ext cx="7643455" cy="1616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275"/>
              </a:lnSpc>
            </a:pPr>
            <a:r>
              <a:rPr lang="en-US" sz="9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THANK YOU</a:t>
            </a:r>
            <a:endParaRPr lang="en-US" sz="9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38645">
            <a:off x="3838132" y="-4090836"/>
            <a:ext cx="10611736" cy="18468673"/>
          </a:xfrm>
          <a:custGeom>
            <a:avLst/>
            <a:gdLst/>
            <a:ahLst/>
            <a:cxnLst/>
            <a:rect l="l" t="t" r="r" b="b"/>
            <a:pathLst>
              <a:path w="10611736" h="18468673">
                <a:moveTo>
                  <a:pt x="10285362" y="0"/>
                </a:moveTo>
                <a:lnTo>
                  <a:pt x="10611736" y="18285087"/>
                </a:lnTo>
                <a:lnTo>
                  <a:pt x="326374" y="18468672"/>
                </a:lnTo>
                <a:lnTo>
                  <a:pt x="0" y="183585"/>
                </a:lnTo>
                <a:lnTo>
                  <a:pt x="10285362" y="0"/>
                </a:lnTo>
                <a:close/>
              </a:path>
            </a:pathLst>
          </a:custGeom>
          <a:blipFill>
            <a:blip r:embed="rId1"/>
            <a:stretch>
              <a:fillRect l="-11199" t="-1509" r="-14532" b="-357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85825"/>
            <a:ext cx="12253997" cy="129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15"/>
              </a:lnSpc>
            </a:pPr>
            <a:r>
              <a:rPr lang="en-US" sz="75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INTRODUCTION</a:t>
            </a:r>
            <a:endParaRPr lang="en-US" sz="75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3254245"/>
            <a:ext cx="17259300" cy="4813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HIE is brain injury from low oxygen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It causes disability and death in newborns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Early treatment within six h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ours works best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Diagnosis is hard due to vague symptoms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just">
              <a:lnSpc>
                <a:spcPts val="767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38645">
            <a:off x="3838132" y="-4090836"/>
            <a:ext cx="10611736" cy="18468673"/>
          </a:xfrm>
          <a:custGeom>
            <a:avLst/>
            <a:gdLst/>
            <a:ahLst/>
            <a:cxnLst/>
            <a:rect l="l" t="t" r="r" b="b"/>
            <a:pathLst>
              <a:path w="10611736" h="18468673">
                <a:moveTo>
                  <a:pt x="10285362" y="0"/>
                </a:moveTo>
                <a:lnTo>
                  <a:pt x="10611736" y="18285087"/>
                </a:lnTo>
                <a:lnTo>
                  <a:pt x="326374" y="18468672"/>
                </a:lnTo>
                <a:lnTo>
                  <a:pt x="0" y="183585"/>
                </a:lnTo>
                <a:lnTo>
                  <a:pt x="10285362" y="0"/>
                </a:lnTo>
                <a:close/>
              </a:path>
            </a:pathLst>
          </a:custGeom>
          <a:blipFill>
            <a:blip r:embed="rId1"/>
            <a:stretch>
              <a:fillRect l="-11199" t="-1509" r="-14532" b="-357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85825"/>
            <a:ext cx="12253997" cy="129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15"/>
              </a:lnSpc>
            </a:pPr>
            <a:r>
              <a:rPr lang="en-US" sz="75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PROBLEM STATEMENT</a:t>
            </a:r>
            <a:endParaRPr lang="en-US" sz="75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3254245"/>
            <a:ext cx="17259300" cy="4813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MRI and EEG are not always available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E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arly signs of HIE are often unclear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Lack of t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ools for real-time hospital use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A simple, accessible tool is needed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just">
              <a:lnSpc>
                <a:spcPts val="767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38645">
            <a:off x="3838132" y="-4090836"/>
            <a:ext cx="10611736" cy="18468673"/>
          </a:xfrm>
          <a:custGeom>
            <a:avLst/>
            <a:gdLst/>
            <a:ahLst/>
            <a:cxnLst/>
            <a:rect l="l" t="t" r="r" b="b"/>
            <a:pathLst>
              <a:path w="10611736" h="18468673">
                <a:moveTo>
                  <a:pt x="10285362" y="0"/>
                </a:moveTo>
                <a:lnTo>
                  <a:pt x="10611736" y="18285087"/>
                </a:lnTo>
                <a:lnTo>
                  <a:pt x="326374" y="18468672"/>
                </a:lnTo>
                <a:lnTo>
                  <a:pt x="0" y="183585"/>
                </a:lnTo>
                <a:lnTo>
                  <a:pt x="10285362" y="0"/>
                </a:lnTo>
                <a:close/>
              </a:path>
            </a:pathLst>
          </a:custGeom>
          <a:blipFill>
            <a:blip r:embed="rId1"/>
            <a:stretch>
              <a:fillRect l="-11199" t="-1509" r="-14532" b="-357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85825"/>
            <a:ext cx="12253997" cy="129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15"/>
              </a:lnSpc>
            </a:pPr>
            <a:r>
              <a:rPr lang="en-US" sz="75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OBJECTIVES</a:t>
            </a:r>
            <a:endParaRPr lang="en-US" sz="75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3254245"/>
            <a:ext cx="17259300" cy="4813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Build a model to predict HIE e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arly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Use Random Forest for high accuracy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Create a GUI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 for easy hospital use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Sup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port faster neonatal interventions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just">
              <a:lnSpc>
                <a:spcPts val="767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38645">
            <a:off x="3838132" y="-4090836"/>
            <a:ext cx="10611736" cy="18468673"/>
          </a:xfrm>
          <a:custGeom>
            <a:avLst/>
            <a:gdLst/>
            <a:ahLst/>
            <a:cxnLst/>
            <a:rect l="l" t="t" r="r" b="b"/>
            <a:pathLst>
              <a:path w="10611736" h="18468673">
                <a:moveTo>
                  <a:pt x="10285362" y="0"/>
                </a:moveTo>
                <a:lnTo>
                  <a:pt x="10611736" y="18285087"/>
                </a:lnTo>
                <a:lnTo>
                  <a:pt x="326374" y="18468672"/>
                </a:lnTo>
                <a:lnTo>
                  <a:pt x="0" y="183585"/>
                </a:lnTo>
                <a:lnTo>
                  <a:pt x="10285362" y="0"/>
                </a:lnTo>
                <a:close/>
              </a:path>
            </a:pathLst>
          </a:custGeom>
          <a:blipFill>
            <a:blip r:embed="rId1"/>
            <a:stretch>
              <a:fillRect l="-11199" t="-1509" r="-14532" b="-3570"/>
            </a:stretch>
          </a:blipFill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408795" y="2226826"/>
          <a:ext cx="17470410" cy="7486650"/>
        </p:xfrm>
        <a:graphic>
          <a:graphicData uri="http://schemas.openxmlformats.org/drawingml/2006/table">
            <a:tbl>
              <a:tblPr/>
              <a:tblGrid>
                <a:gridCol w="8735205"/>
                <a:gridCol w="5376270"/>
                <a:gridCol w="3358934"/>
              </a:tblGrid>
              <a:tr h="1416911">
                <a:tc>
                  <a:txBody>
                    <a:bodyPr rtlCol="0"/>
                    <a:lstStyle/>
                    <a:p>
                      <a:pPr algn="ctr">
                        <a:lnSpc>
                          <a:spcPts val="7000"/>
                        </a:lnSpc>
                        <a:defRPr/>
                      </a:pPr>
                      <a:r>
                        <a:rPr lang="en-US" sz="5000" b="1">
                          <a:solidFill>
                            <a:srgbClr val="000000"/>
                          </a:solidFill>
                          <a:latin typeface="Canva Sans Bold" panose="020B0803030501040103"/>
                          <a:ea typeface="Canva Sans Bold" panose="020B0803030501040103"/>
                          <a:cs typeface="Canva Sans Bold" panose="020B0803030501040103"/>
                          <a:sym typeface="Canva Sans Bold" panose="020B0803030501040103"/>
                        </a:rPr>
                        <a:t>PAPER TITLE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7000"/>
                        </a:lnSpc>
                        <a:defRPr/>
                      </a:pPr>
                      <a:r>
                        <a:rPr lang="en-US" sz="5000" b="1">
                          <a:solidFill>
                            <a:srgbClr val="000000"/>
                          </a:solidFill>
                          <a:latin typeface="Canva Sans Bold" panose="020B0803030501040103"/>
                          <a:ea typeface="Canva Sans Bold" panose="020B0803030501040103"/>
                          <a:cs typeface="Canva Sans Bold" panose="020B0803030501040103"/>
                          <a:sym typeface="Canva Sans Bold" panose="020B0803030501040103"/>
                        </a:rPr>
                        <a:t>AUTHOR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7000"/>
                        </a:lnSpc>
                        <a:defRPr/>
                      </a:pPr>
                      <a:r>
                        <a:rPr lang="en-US" sz="5000" b="1">
                          <a:solidFill>
                            <a:srgbClr val="000000"/>
                          </a:solidFill>
                          <a:latin typeface="Canva Sans Bold" panose="020B0803030501040103"/>
                          <a:ea typeface="Canva Sans Bold" panose="020B0803030501040103"/>
                          <a:cs typeface="Canva Sans Bold" panose="020B0803030501040103"/>
                          <a:sym typeface="Canva Sans Bold" panose="020B0803030501040103"/>
                        </a:rPr>
                        <a:t>YEAR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3661">
                <a:tc>
                  <a:txBody>
                    <a:bodyPr rtlCol="0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3B250C"/>
                          </a:solidFill>
                          <a:latin typeface="Arimo" panose="020B0604020202020204"/>
                          <a:ea typeface="Arimo" panose="020B0604020202020204"/>
                          <a:cs typeface="Arimo" panose="020B0604020202020204"/>
                          <a:sym typeface="Arimo" panose="020B0604020202020204"/>
                        </a:rPr>
                        <a:t>Machine learning for forecasting initial seizure onset in </a:t>
                      </a:r>
                      <a:endParaRPr lang="en-US" sz="1100"/>
                    </a:p>
                    <a:p>
                      <a:pPr algn="l">
                        <a:lnSpc>
                          <a:spcPts val="3360"/>
                        </a:lnSpc>
                      </a:pPr>
                      <a:r>
                        <a:rPr lang="en-US" sz="2400">
                          <a:solidFill>
                            <a:srgbClr val="3B250C"/>
                          </a:solidFill>
                          <a:latin typeface="Arimo" panose="020B0604020202020204"/>
                          <a:ea typeface="Arimo" panose="020B0604020202020204"/>
                          <a:cs typeface="Arimo" panose="020B0604020202020204"/>
                          <a:sym typeface="Arimo" panose="020B0604020202020204"/>
                        </a:rPr>
                        <a:t>neonatal hypoxic–ischemic encephalopathy</a:t>
                      </a:r>
                      <a:endParaRPr lang="en-US" sz="2400">
                        <a:solidFill>
                          <a:srgbClr val="3B250C"/>
                        </a:solidFill>
                        <a:latin typeface="Arimo" panose="020B0604020202020204"/>
                        <a:ea typeface="Arimo" panose="020B0604020202020204"/>
                        <a:cs typeface="Arimo" panose="020B0604020202020204"/>
                        <a:sym typeface="Arimo" panose="020B0604020202020204"/>
                      </a:endParaRPr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Danilo Bernardo, Jonathan Kim, Marie-Coralie Cornet, Adam L. Numis, Aaron Scheffler, </a:t>
                      </a:r>
                      <a:endParaRPr lang="en-US" sz="1100"/>
                    </a:p>
                    <a:p>
                      <a:pPr algn="l">
                        <a:lnSpc>
                          <a:spcPts val="3360"/>
                        </a:lnSpc>
                      </a:pPr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2025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3661">
                <a:tc>
                  <a:txBody>
                    <a:bodyPr rtlCol="0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3B250C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EEG Spectral Power and Neurovascular Coupling as </a:t>
                      </a:r>
                      <a:endParaRPr lang="en-US" sz="1100"/>
                    </a:p>
                    <a:p>
                      <a:pPr algn="l">
                        <a:lnSpc>
                          <a:spcPts val="3360"/>
                        </a:lnSpc>
                      </a:pPr>
                      <a:r>
                        <a:rPr lang="en-US" sz="2400">
                          <a:solidFill>
                            <a:srgbClr val="3B250C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Early Predictors of Neurodevelopmental Outcome in </a:t>
                      </a:r>
                      <a:endParaRPr lang="en-US" sz="2400">
                        <a:solidFill>
                          <a:srgbClr val="3B250C"/>
                        </a:solidFill>
                        <a:latin typeface="Canva Sans" panose="020B0503030501040103"/>
                        <a:ea typeface="Canva Sans" panose="020B0503030501040103"/>
                        <a:cs typeface="Canva Sans" panose="020B0503030501040103"/>
                        <a:sym typeface="Canva Sans" panose="020B0503030501040103"/>
                      </a:endParaRPr>
                    </a:p>
                    <a:p>
                      <a:pPr algn="l">
                        <a:lnSpc>
                          <a:spcPts val="3360"/>
                        </a:lnSpc>
                      </a:pPr>
                      <a:r>
                        <a:rPr lang="en-US" sz="2400">
                          <a:solidFill>
                            <a:srgbClr val="3B250C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Neonatal Hypoxic-Ischemic Encephalopathy</a:t>
                      </a:r>
                      <a:endParaRPr lang="en-US" sz="2400">
                        <a:solidFill>
                          <a:srgbClr val="3B250C"/>
                        </a:solidFill>
                        <a:latin typeface="Canva Sans" panose="020B0503030501040103"/>
                        <a:ea typeface="Canva Sans" panose="020B0503030501040103"/>
                        <a:cs typeface="Canva Sans" panose="020B0503030501040103"/>
                        <a:sym typeface="Canva Sans" panose="020B0503030501040103"/>
                      </a:endParaRPr>
                    </a:p>
                    <a:p>
                      <a:pPr algn="l">
                        <a:lnSpc>
                          <a:spcPts val="3360"/>
                        </a:lnSpc>
                      </a:pPr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Arimo" panose="020B0604020202020204"/>
                          <a:ea typeface="Arimo" panose="020B0604020202020204"/>
                          <a:cs typeface="Arimo" panose="020B0604020202020204"/>
                          <a:sym typeface="Arimo" panose="020B0604020202020204"/>
                        </a:rPr>
                        <a:t>Srinivas Kota, Yu-Lun Liu, Lynn Bitar,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2024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42417">
                <a:tc>
                  <a:txBody>
                    <a:bodyPr rtlCol="0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Automated Neuroprognostication Via Machine Le</a:t>
                      </a:r>
                      <a:r>
                        <a:rPr lang="en-US" sz="24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arning in Neonates with Hypoxic-Ischemic Encephalopathy</a:t>
                      </a:r>
                      <a:endParaRPr lang="en-US" sz="1100"/>
                    </a:p>
                    <a:p>
                      <a:pPr algn="l">
                        <a:lnSpc>
                          <a:spcPts val="3360"/>
                        </a:lnSpc>
                      </a:pPr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Lewis et al., </a:t>
                      </a:r>
                      <a:r>
                        <a:rPr lang="en-US" sz="2400" i="1">
                          <a:solidFill>
                            <a:srgbClr val="000000"/>
                          </a:solidFill>
                          <a:latin typeface="Canva Sans Italics" panose="020B0503030501040103"/>
                          <a:ea typeface="Canva Sans Italics" panose="020B0503030501040103"/>
                          <a:cs typeface="Canva Sans Italics" panose="020B0503030501040103"/>
                          <a:sym typeface="Canva Sans Italics" panose="020B0503030501040103"/>
                        </a:rPr>
                        <a:t>Annals of Neurology</a:t>
                      </a:r>
                      <a:endParaRPr lang="en-US" sz="1100"/>
                    </a:p>
                    <a:p>
                      <a:pPr algn="ctr">
                        <a:lnSpc>
                          <a:spcPts val="3360"/>
                        </a:lnSpc>
                      </a:pPr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2024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408795" y="310602"/>
            <a:ext cx="12253997" cy="129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15"/>
              </a:lnSpc>
            </a:pPr>
            <a:r>
              <a:rPr lang="en-US" sz="75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LITERATURE REVIEW</a:t>
            </a:r>
            <a:endParaRPr lang="en-US" sz="75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38645">
            <a:off x="3838132" y="-4090836"/>
            <a:ext cx="10611736" cy="18468673"/>
          </a:xfrm>
          <a:custGeom>
            <a:avLst/>
            <a:gdLst/>
            <a:ahLst/>
            <a:cxnLst/>
            <a:rect l="l" t="t" r="r" b="b"/>
            <a:pathLst>
              <a:path w="10611736" h="18468673">
                <a:moveTo>
                  <a:pt x="10285362" y="0"/>
                </a:moveTo>
                <a:lnTo>
                  <a:pt x="10611736" y="18285087"/>
                </a:lnTo>
                <a:lnTo>
                  <a:pt x="326374" y="18468672"/>
                </a:lnTo>
                <a:lnTo>
                  <a:pt x="0" y="183585"/>
                </a:lnTo>
                <a:lnTo>
                  <a:pt x="10285362" y="0"/>
                </a:lnTo>
                <a:close/>
              </a:path>
            </a:pathLst>
          </a:custGeom>
          <a:blipFill>
            <a:blip r:embed="rId1"/>
            <a:stretch>
              <a:fillRect l="-11199" t="-1509" r="-14532" b="-357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85825"/>
            <a:ext cx="12253997" cy="129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15"/>
              </a:lnSpc>
            </a:pPr>
            <a:r>
              <a:rPr lang="en-US" sz="75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DATASET</a:t>
            </a:r>
            <a:endParaRPr lang="en-US" sz="75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3254245"/>
            <a:ext cx="17259300" cy="4813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Data collected at Father Muller Hospital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Included maternal, birth, and neonatal data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Key features: Apg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ar, seizures, feeding, EEG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Data was an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onymized, cleaned, and balanced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767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38645">
            <a:off x="3838132" y="-4090836"/>
            <a:ext cx="10611736" cy="18468673"/>
          </a:xfrm>
          <a:custGeom>
            <a:avLst/>
            <a:gdLst/>
            <a:ahLst/>
            <a:cxnLst/>
            <a:rect l="l" t="t" r="r" b="b"/>
            <a:pathLst>
              <a:path w="10611736" h="18468673">
                <a:moveTo>
                  <a:pt x="10285362" y="0"/>
                </a:moveTo>
                <a:lnTo>
                  <a:pt x="10611736" y="18285087"/>
                </a:lnTo>
                <a:lnTo>
                  <a:pt x="326374" y="18468672"/>
                </a:lnTo>
                <a:lnTo>
                  <a:pt x="0" y="183585"/>
                </a:lnTo>
                <a:lnTo>
                  <a:pt x="10285362" y="0"/>
                </a:lnTo>
                <a:close/>
              </a:path>
            </a:pathLst>
          </a:custGeom>
          <a:blipFill>
            <a:blip r:embed="rId1"/>
            <a:stretch>
              <a:fillRect l="-11199" t="-1509" r="-14532" b="-357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85825"/>
            <a:ext cx="12253997" cy="129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15"/>
              </a:lnSpc>
            </a:pPr>
            <a:r>
              <a:rPr lang="en-US" sz="75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METHODOLOGY</a:t>
            </a:r>
            <a:endParaRPr lang="en-US" sz="75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3254245"/>
            <a:ext cx="17259300" cy="4813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Steps: collect → preprocess → train → GUI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Random Forest chosen for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 data handling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Data split: 80% trai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n, 20% test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GUI built in Tkinter with color-coded output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767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38645">
            <a:off x="3838132" y="-4090836"/>
            <a:ext cx="10611736" cy="18468673"/>
          </a:xfrm>
          <a:custGeom>
            <a:avLst/>
            <a:gdLst/>
            <a:ahLst/>
            <a:cxnLst/>
            <a:rect l="l" t="t" r="r" b="b"/>
            <a:pathLst>
              <a:path w="10611736" h="18468673">
                <a:moveTo>
                  <a:pt x="10285362" y="0"/>
                </a:moveTo>
                <a:lnTo>
                  <a:pt x="10611736" y="18285087"/>
                </a:lnTo>
                <a:lnTo>
                  <a:pt x="326374" y="18468672"/>
                </a:lnTo>
                <a:lnTo>
                  <a:pt x="0" y="183585"/>
                </a:lnTo>
                <a:lnTo>
                  <a:pt x="10285362" y="0"/>
                </a:lnTo>
                <a:close/>
              </a:path>
            </a:pathLst>
          </a:custGeom>
          <a:blipFill>
            <a:blip r:embed="rId1"/>
            <a:stretch>
              <a:fillRect l="-11199" t="-1509" r="-14532" b="-357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83746" y="3222286"/>
            <a:ext cx="17209414" cy="5696225"/>
          </a:xfrm>
          <a:custGeom>
            <a:avLst/>
            <a:gdLst/>
            <a:ahLst/>
            <a:cxnLst/>
            <a:rect l="l" t="t" r="r" b="b"/>
            <a:pathLst>
              <a:path w="17209414" h="5696225">
                <a:moveTo>
                  <a:pt x="0" y="0"/>
                </a:moveTo>
                <a:lnTo>
                  <a:pt x="17209415" y="0"/>
                </a:lnTo>
                <a:lnTo>
                  <a:pt x="17209415" y="5696225"/>
                </a:lnTo>
                <a:lnTo>
                  <a:pt x="0" y="5696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272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885825"/>
            <a:ext cx="12253997" cy="129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15"/>
              </a:lnSpc>
            </a:pPr>
            <a:r>
              <a:rPr lang="en-US" sz="75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RESULTS</a:t>
            </a:r>
            <a:endParaRPr lang="en-US" sz="75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38645">
            <a:off x="3838132" y="-4090836"/>
            <a:ext cx="10611736" cy="18468673"/>
          </a:xfrm>
          <a:custGeom>
            <a:avLst/>
            <a:gdLst/>
            <a:ahLst/>
            <a:cxnLst/>
            <a:rect l="l" t="t" r="r" b="b"/>
            <a:pathLst>
              <a:path w="10611736" h="18468673">
                <a:moveTo>
                  <a:pt x="10285362" y="0"/>
                </a:moveTo>
                <a:lnTo>
                  <a:pt x="10611736" y="18285087"/>
                </a:lnTo>
                <a:lnTo>
                  <a:pt x="326374" y="18468672"/>
                </a:lnTo>
                <a:lnTo>
                  <a:pt x="0" y="183585"/>
                </a:lnTo>
                <a:lnTo>
                  <a:pt x="10285362" y="0"/>
                </a:lnTo>
                <a:close/>
              </a:path>
            </a:pathLst>
          </a:custGeom>
          <a:blipFill>
            <a:blip r:embed="rId1"/>
            <a:stretch>
              <a:fillRect l="-11199" t="-1509" r="-14532" b="-357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85825"/>
            <a:ext cx="12253997" cy="129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15"/>
              </a:lnSpc>
            </a:pPr>
            <a:r>
              <a:rPr lang="en-US" sz="75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CHALLENGES</a:t>
            </a:r>
            <a:endParaRPr lang="en-US" sz="75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3254245"/>
            <a:ext cx="17259300" cy="4813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Dataset small and from one hospi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tal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Affected by imbalance and missi</a:t>
            </a: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ng values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GUI needs manual entry, risk of errors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1183640" lvl="1" indent="-591820" algn="just">
              <a:lnSpc>
                <a:spcPts val="7675"/>
              </a:lnSpc>
              <a:buFont typeface="Arial" panose="020B0604020202020204"/>
              <a:buChar char="•"/>
            </a:pPr>
            <a:r>
              <a:rPr lang="en-US" sz="5480" b="1">
                <a:solidFill>
                  <a:srgbClr val="3B250C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Model may not generalize everywhere</a:t>
            </a:r>
            <a:endParaRPr lang="en-US" sz="5480" b="1">
              <a:solidFill>
                <a:srgbClr val="3B250C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767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1808</Words>
  <Application>WPS Presentation</Application>
  <PresentationFormat>On-screen Show (4:3)</PresentationFormat>
  <Paragraphs>100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SimSun</vt:lpstr>
      <vt:lpstr>Wingdings</vt:lpstr>
      <vt:lpstr>Canva Sans Bold</vt:lpstr>
      <vt:lpstr>Arial</vt:lpstr>
      <vt:lpstr>Arimo</vt:lpstr>
      <vt:lpstr>Canva Sans</vt:lpstr>
      <vt:lpstr>Canva Sans Italics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</dc:title>
  <dc:creator/>
  <cp:lastModifiedBy>Apoorva Poojary</cp:lastModifiedBy>
  <cp:revision>2</cp:revision>
  <dcterms:created xsi:type="dcterms:W3CDTF">2006-08-16T00:00:00Z</dcterms:created>
  <dcterms:modified xsi:type="dcterms:W3CDTF">2025-08-19T17:40:36Z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FBE579D2B3A94F35902216325815B8E4_12</vt:lpwstr>
  </property>
  <property fmtid="{D5CDD505-2E9C-101B-9397-08002B2CF9AE}" pid="3" name="KSOProductBuildVer">
    <vt:lpwstr>1033-12.2.0.21931</vt:lpwstr>
  </property>
</Properties>
</file>

<file path=docProps/thumbnail.jpeg>
</file>